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2.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61" r:id="rId2"/>
    <p:sldId id="267" r:id="rId3"/>
    <p:sldId id="264" r:id="rId4"/>
    <p:sldId id="256" r:id="rId5"/>
    <p:sldId id="262" r:id="rId6"/>
    <p:sldId id="269" r:id="rId7"/>
    <p:sldId id="266" r:id="rId8"/>
    <p:sldId id="258" r:id="rId9"/>
    <p:sldId id="270" r:id="rId10"/>
    <p:sldId id="271" r:id="rId11"/>
    <p:sldId id="27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4" autoAdjust="0"/>
    <p:restoredTop sz="94599" autoAdjust="0"/>
  </p:normalViewPr>
  <p:slideViewPr>
    <p:cSldViewPr>
      <p:cViewPr varScale="1">
        <p:scale>
          <a:sx n="74" d="100"/>
          <a:sy n="74" d="100"/>
        </p:scale>
        <p:origin x="-103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eblaney\Documents\UCLA%20Research\Copy%20of%20MTA%20developments%20incomedistributions%20and%20ami%20eb%20revised.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eblaney\Documents\UCLA%20Research\Copy%20of%20MTA%20developments%20incomedistributions%20and%20ami%20eb%20revised.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eblaney\Documents\UCLA%20Research\Copy%20of%20MTA%20developments%20incomedistributions%20and%20ami%20eb%20revised.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eblaney\Documents\UCLA%20Research\Copy%20of%20MTA%20developments%20incomedistributions%20and%20ami%20eb%20revised.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eblaney\Documents\UCLA%20Research\Copy%20of%20MTA%20developments%20incomedistributions%20and%20ami%20eb%20revised.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eblaney\Documents\UCLA%20Research\Copy%20of%20MTA%20developments%20incomedistributions%20and%20ami%20eb%20revised.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eblaney\Documents\UCLA%20Research\ami%20research\bh%20family%20median%20income.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dirty="0" smtClean="0"/>
              <a:t>Housing </a:t>
            </a:r>
            <a:r>
              <a:rPr lang="en-US" dirty="0"/>
              <a:t>Lost In Boyle Heights From </a:t>
            </a:r>
            <a:r>
              <a:rPr lang="en-US" dirty="0" smtClean="0"/>
              <a:t>Public</a:t>
            </a:r>
            <a:r>
              <a:rPr lang="en-US" baseline="0" dirty="0" smtClean="0"/>
              <a:t>  Construction Projects</a:t>
            </a:r>
            <a:r>
              <a:rPr lang="en-US" dirty="0" smtClean="0"/>
              <a:t> </a:t>
            </a:r>
            <a:r>
              <a:rPr lang="en-US" dirty="0"/>
              <a:t>1996 - 2014</a:t>
            </a:r>
          </a:p>
        </c:rich>
      </c:tx>
      <c:layout/>
      <c:overlay val="0"/>
    </c:title>
    <c:autoTitleDeleted val="0"/>
    <c:plotArea>
      <c:layout/>
      <c:pieChart>
        <c:varyColors val="1"/>
        <c:ser>
          <c:idx val="0"/>
          <c:order val="0"/>
          <c:tx>
            <c:strRef>
              <c:f>'total loss'!$B$31</c:f>
              <c:strCache>
                <c:ptCount val="1"/>
                <c:pt idx="0">
                  <c:v>Housing Lost IN Boyle Heights</c:v>
                </c:pt>
              </c:strCache>
            </c:strRef>
          </c:tx>
          <c:dLbls>
            <c:dLbl>
              <c:idx val="1"/>
              <c:layout/>
              <c:tx>
                <c:rich>
                  <a:bodyPr/>
                  <a:lstStyle/>
                  <a:p>
                    <a:r>
                      <a:rPr lang="en-US"/>
                      <a:t>Aliso Village, </a:t>
                    </a:r>
                    <a:r>
                      <a:rPr lang="en-US" smtClean="0"/>
                      <a:t>685</a:t>
                    </a:r>
                    <a:endParaRPr lang="en-US"/>
                  </a:p>
                </c:rich>
              </c:tx>
              <c:showLegendKey val="0"/>
              <c:showVal val="1"/>
              <c:showCatName val="1"/>
              <c:showSerName val="0"/>
              <c:showPercent val="0"/>
              <c:showBubbleSize val="0"/>
            </c:dLbl>
            <c:showLegendKey val="0"/>
            <c:showVal val="1"/>
            <c:showCatName val="1"/>
            <c:showSerName val="0"/>
            <c:showPercent val="0"/>
            <c:showBubbleSize val="0"/>
            <c:showLeaderLines val="1"/>
          </c:dLbls>
          <c:cat>
            <c:strRef>
              <c:f>'total loss'!$A$32:$A$36</c:f>
              <c:strCache>
                <c:ptCount val="5"/>
                <c:pt idx="0">
                  <c:v>Pico Gardens</c:v>
                </c:pt>
                <c:pt idx="1">
                  <c:v>Aliso Village</c:v>
                </c:pt>
                <c:pt idx="2">
                  <c:v>LAPD Station</c:v>
                </c:pt>
                <c:pt idx="3">
                  <c:v>MTA</c:v>
                </c:pt>
                <c:pt idx="4">
                  <c:v>County+USC</c:v>
                </c:pt>
              </c:strCache>
            </c:strRef>
          </c:cat>
          <c:val>
            <c:numRef>
              <c:f>'total loss'!$B$32:$B$36</c:f>
              <c:numCache>
                <c:formatCode>General</c:formatCode>
                <c:ptCount val="5"/>
                <c:pt idx="0">
                  <c:v>281</c:v>
                </c:pt>
                <c:pt idx="1">
                  <c:v>459</c:v>
                </c:pt>
                <c:pt idx="2">
                  <c:v>60</c:v>
                </c:pt>
                <c:pt idx="3">
                  <c:v>250</c:v>
                </c:pt>
                <c:pt idx="4">
                  <c:v>18</c:v>
                </c:pt>
              </c:numCache>
            </c:numRef>
          </c:val>
        </c:ser>
        <c:dLbls>
          <c:showLegendKey val="0"/>
          <c:showVal val="1"/>
          <c:showCatName val="1"/>
          <c:showSerName val="0"/>
          <c:showPercent val="0"/>
          <c:showBubbleSize val="0"/>
          <c:showLeaderLines val="1"/>
        </c:dLbls>
        <c:firstSliceAng val="0"/>
      </c:pieChart>
    </c:plotArea>
    <c:plotVisOnly val="1"/>
    <c:dispBlanksAs val="zero"/>
    <c:showDLblsOverMax val="0"/>
  </c:chart>
  <c:txPr>
    <a:bodyPr/>
    <a:lstStyle/>
    <a:p>
      <a:pPr>
        <a:defRPr sz="18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0"/>
    </mc:Choice>
    <mc:Fallback>
      <c:style val="20"/>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2160" b="1" i="0" u="none" strike="noStrike" kern="1200" baseline="0">
                <a:solidFill>
                  <a:prstClr val="black"/>
                </a:solidFill>
                <a:latin typeface="+mn-lt"/>
                <a:ea typeface="+mn-ea"/>
                <a:cs typeface="+mn-cs"/>
              </a:defRPr>
            </a:pPr>
            <a:r>
              <a:rPr lang="en-US" sz="1800" b="1" i="0" baseline="0" dirty="0" smtClean="0"/>
              <a:t>Distribution of Proposed Housing Units on MTA lots Below and Above Boyle Heights Median Family Income  of $35,341 </a:t>
            </a:r>
          </a:p>
        </c:rich>
      </c:tx>
      <c:layout/>
      <c:overlay val="0"/>
    </c:title>
    <c:autoTitleDeleted val="0"/>
    <c:plotArea>
      <c:layout/>
      <c:barChart>
        <c:barDir val="col"/>
        <c:grouping val="clustered"/>
        <c:varyColors val="0"/>
        <c:ser>
          <c:idx val="0"/>
          <c:order val="0"/>
          <c:tx>
            <c:strRef>
              <c:f>unitsbyincome!$B$20</c:f>
              <c:strCache>
                <c:ptCount val="1"/>
                <c:pt idx="0">
                  <c:v>TOTAL UNITS</c:v>
                </c:pt>
              </c:strCache>
            </c:strRef>
          </c:tx>
          <c:invertIfNegative val="0"/>
          <c:cat>
            <c:strRef>
              <c:f>unitsbyincome!$A$21:$A$22</c:f>
              <c:strCache>
                <c:ptCount val="2"/>
                <c:pt idx="0">
                  <c:v>BH MEDIAN</c:v>
                </c:pt>
                <c:pt idx="1">
                  <c:v>ABOVE BH MEDIAN</c:v>
                </c:pt>
              </c:strCache>
            </c:strRef>
          </c:cat>
          <c:val>
            <c:numRef>
              <c:f>unitsbyincome!$B$21:$B$22</c:f>
              <c:numCache>
                <c:formatCode>General</c:formatCode>
                <c:ptCount val="2"/>
                <c:pt idx="0">
                  <c:v>93</c:v>
                </c:pt>
                <c:pt idx="1">
                  <c:v>187</c:v>
                </c:pt>
              </c:numCache>
            </c:numRef>
          </c:val>
        </c:ser>
        <c:dLbls>
          <c:showLegendKey val="0"/>
          <c:showVal val="0"/>
          <c:showCatName val="0"/>
          <c:showSerName val="0"/>
          <c:showPercent val="0"/>
          <c:showBubbleSize val="0"/>
        </c:dLbls>
        <c:gapWidth val="150"/>
        <c:axId val="26284800"/>
        <c:axId val="26286336"/>
      </c:barChart>
      <c:catAx>
        <c:axId val="26284800"/>
        <c:scaling>
          <c:orientation val="minMax"/>
        </c:scaling>
        <c:delete val="0"/>
        <c:axPos val="b"/>
        <c:majorTickMark val="none"/>
        <c:minorTickMark val="none"/>
        <c:tickLblPos val="nextTo"/>
        <c:crossAx val="26286336"/>
        <c:crosses val="autoZero"/>
        <c:auto val="1"/>
        <c:lblAlgn val="ctr"/>
        <c:lblOffset val="100"/>
        <c:noMultiLvlLbl val="0"/>
      </c:catAx>
      <c:valAx>
        <c:axId val="26286336"/>
        <c:scaling>
          <c:orientation val="minMax"/>
        </c:scaling>
        <c:delete val="0"/>
        <c:axPos val="l"/>
        <c:majorGridlines/>
        <c:numFmt formatCode="General" sourceLinked="1"/>
        <c:majorTickMark val="none"/>
        <c:minorTickMark val="none"/>
        <c:tickLblPos val="nextTo"/>
        <c:crossAx val="26284800"/>
        <c:crosses val="autoZero"/>
        <c:crossBetween val="between"/>
      </c:valAx>
      <c:dTable>
        <c:showHorzBorder val="1"/>
        <c:showVertBorder val="1"/>
        <c:showOutline val="1"/>
        <c:showKeys val="1"/>
      </c:dTable>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a:lstStyle/>
          <a:p>
            <a:pPr>
              <a:defRPr/>
            </a:pPr>
            <a:r>
              <a:rPr lang="en-US" dirty="0" smtClean="0"/>
              <a:t>Proposed Number </a:t>
            </a:r>
            <a:r>
              <a:rPr lang="en-US" dirty="0"/>
              <a:t>of Housing Units </a:t>
            </a:r>
            <a:r>
              <a:rPr lang="en-US" dirty="0" smtClean="0"/>
              <a:t>on MTA Lots</a:t>
            </a:r>
          </a:p>
          <a:p>
            <a:pPr>
              <a:defRPr/>
            </a:pPr>
            <a:r>
              <a:rPr lang="en-US" dirty="0" smtClean="0"/>
              <a:t> </a:t>
            </a:r>
            <a:r>
              <a:rPr lang="en-US" dirty="0"/>
              <a:t>By Income</a:t>
            </a:r>
          </a:p>
        </c:rich>
      </c:tx>
      <c:layout/>
      <c:overlay val="0"/>
    </c:title>
    <c:autoTitleDeleted val="0"/>
    <c:plotArea>
      <c:layout/>
      <c:barChart>
        <c:barDir val="col"/>
        <c:grouping val="clustered"/>
        <c:varyColors val="0"/>
        <c:ser>
          <c:idx val="0"/>
          <c:order val="0"/>
          <c:tx>
            <c:strRef>
              <c:f>unitsbyincome!$B$25</c:f>
              <c:strCache>
                <c:ptCount val="1"/>
                <c:pt idx="0">
                  <c:v>Total Units</c:v>
                </c:pt>
              </c:strCache>
            </c:strRef>
          </c:tx>
          <c:invertIfNegative val="0"/>
          <c:cat>
            <c:numRef>
              <c:f>unitsbyincome!$A$26:$A$29</c:f>
              <c:numCache>
                <c:formatCode>"$"#,##0</c:formatCode>
                <c:ptCount val="4"/>
                <c:pt idx="0">
                  <c:v>24450</c:v>
                </c:pt>
                <c:pt idx="1">
                  <c:v>36675</c:v>
                </c:pt>
                <c:pt idx="2">
                  <c:v>40750</c:v>
                </c:pt>
                <c:pt idx="3">
                  <c:v>48900</c:v>
                </c:pt>
              </c:numCache>
            </c:numRef>
          </c:cat>
          <c:val>
            <c:numRef>
              <c:f>unitsbyincome!$B$26:$B$29</c:f>
              <c:numCache>
                <c:formatCode>General</c:formatCode>
                <c:ptCount val="4"/>
                <c:pt idx="0">
                  <c:v>41</c:v>
                </c:pt>
                <c:pt idx="1">
                  <c:v>61</c:v>
                </c:pt>
                <c:pt idx="2">
                  <c:v>100</c:v>
                </c:pt>
                <c:pt idx="3">
                  <c:v>78</c:v>
                </c:pt>
              </c:numCache>
            </c:numRef>
          </c:val>
        </c:ser>
        <c:dLbls>
          <c:showLegendKey val="0"/>
          <c:showVal val="0"/>
          <c:showCatName val="0"/>
          <c:showSerName val="0"/>
          <c:showPercent val="0"/>
          <c:showBubbleSize val="0"/>
        </c:dLbls>
        <c:gapWidth val="150"/>
        <c:axId val="26703360"/>
        <c:axId val="26704896"/>
      </c:barChart>
      <c:catAx>
        <c:axId val="26703360"/>
        <c:scaling>
          <c:orientation val="minMax"/>
        </c:scaling>
        <c:delete val="0"/>
        <c:axPos val="b"/>
        <c:numFmt formatCode="&quot;$&quot;#,##0" sourceLinked="1"/>
        <c:majorTickMark val="out"/>
        <c:minorTickMark val="none"/>
        <c:tickLblPos val="nextTo"/>
        <c:crossAx val="26704896"/>
        <c:crosses val="autoZero"/>
        <c:auto val="1"/>
        <c:lblAlgn val="ctr"/>
        <c:lblOffset val="100"/>
        <c:noMultiLvlLbl val="0"/>
      </c:catAx>
      <c:valAx>
        <c:axId val="26704896"/>
        <c:scaling>
          <c:orientation val="minMax"/>
        </c:scaling>
        <c:delete val="0"/>
        <c:axPos val="l"/>
        <c:majorGridlines/>
        <c:numFmt formatCode="General" sourceLinked="1"/>
        <c:majorTickMark val="out"/>
        <c:minorTickMark val="none"/>
        <c:tickLblPos val="nextTo"/>
        <c:crossAx val="26703360"/>
        <c:crosses val="autoZero"/>
        <c:crossBetween val="between"/>
      </c:valAx>
      <c:dTable>
        <c:showHorzBorder val="1"/>
        <c:showVertBorder val="1"/>
        <c:showOutline val="1"/>
        <c:showKeys val="1"/>
      </c:dTable>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a:lstStyle/>
          <a:p>
            <a:pPr>
              <a:defRPr/>
            </a:pPr>
            <a:r>
              <a:rPr lang="en-US" dirty="0"/>
              <a:t>Number of Families in Boyle Heights </a:t>
            </a:r>
            <a:r>
              <a:rPr lang="en-US" dirty="0" smtClean="0"/>
              <a:t>at</a:t>
            </a:r>
          </a:p>
          <a:p>
            <a:pPr>
              <a:defRPr/>
            </a:pPr>
            <a:r>
              <a:rPr lang="en-US" dirty="0" smtClean="0"/>
              <a:t> </a:t>
            </a:r>
            <a:r>
              <a:rPr lang="en-US" dirty="0"/>
              <a:t>Family Median Income Levels </a:t>
            </a:r>
          </a:p>
        </c:rich>
      </c:tx>
      <c:layout/>
      <c:overlay val="0"/>
    </c:title>
    <c:autoTitleDeleted val="0"/>
    <c:plotArea>
      <c:layout/>
      <c:barChart>
        <c:barDir val="col"/>
        <c:grouping val="clustered"/>
        <c:varyColors val="0"/>
        <c:ser>
          <c:idx val="0"/>
          <c:order val="0"/>
          <c:tx>
            <c:strRef>
              <c:f>Sheet1!$H$7</c:f>
              <c:strCache>
                <c:ptCount val="1"/>
                <c:pt idx="0">
                  <c:v>Total Families</c:v>
                </c:pt>
              </c:strCache>
            </c:strRef>
          </c:tx>
          <c:invertIfNegative val="0"/>
          <c:dLbls>
            <c:delete val="1"/>
          </c:dLbls>
          <c:cat>
            <c:numRef>
              <c:f>Sheet1!$F$8:$F$11</c:f>
              <c:numCache>
                <c:formatCode>"$"#,##0</c:formatCode>
                <c:ptCount val="4"/>
                <c:pt idx="0">
                  <c:v>24450</c:v>
                </c:pt>
                <c:pt idx="1">
                  <c:v>36675</c:v>
                </c:pt>
                <c:pt idx="2">
                  <c:v>40750</c:v>
                </c:pt>
                <c:pt idx="3">
                  <c:v>48900</c:v>
                </c:pt>
              </c:numCache>
            </c:numRef>
          </c:cat>
          <c:val>
            <c:numRef>
              <c:f>Sheet1!$H$8:$H$11</c:f>
              <c:numCache>
                <c:formatCode>General</c:formatCode>
                <c:ptCount val="4"/>
                <c:pt idx="0">
                  <c:v>7043</c:v>
                </c:pt>
                <c:pt idx="1">
                  <c:v>2706</c:v>
                </c:pt>
                <c:pt idx="2">
                  <c:v>1178</c:v>
                </c:pt>
                <c:pt idx="3">
                  <c:v>1871</c:v>
                </c:pt>
              </c:numCache>
            </c:numRef>
          </c:val>
        </c:ser>
        <c:dLbls>
          <c:showLegendKey val="0"/>
          <c:showVal val="1"/>
          <c:showCatName val="0"/>
          <c:showSerName val="0"/>
          <c:showPercent val="0"/>
          <c:showBubbleSize val="0"/>
        </c:dLbls>
        <c:gapWidth val="150"/>
        <c:axId val="26723840"/>
        <c:axId val="26725376"/>
      </c:barChart>
      <c:catAx>
        <c:axId val="26723840"/>
        <c:scaling>
          <c:orientation val="minMax"/>
        </c:scaling>
        <c:delete val="0"/>
        <c:axPos val="b"/>
        <c:numFmt formatCode="&quot;$&quot;#,##0" sourceLinked="1"/>
        <c:majorTickMark val="out"/>
        <c:minorTickMark val="none"/>
        <c:tickLblPos val="nextTo"/>
        <c:crossAx val="26725376"/>
        <c:crosses val="autoZero"/>
        <c:auto val="1"/>
        <c:lblAlgn val="ctr"/>
        <c:lblOffset val="100"/>
        <c:noMultiLvlLbl val="0"/>
      </c:catAx>
      <c:valAx>
        <c:axId val="26725376"/>
        <c:scaling>
          <c:orientation val="minMax"/>
        </c:scaling>
        <c:delete val="0"/>
        <c:axPos val="l"/>
        <c:majorGridlines/>
        <c:numFmt formatCode="General" sourceLinked="1"/>
        <c:majorTickMark val="out"/>
        <c:minorTickMark val="none"/>
        <c:tickLblPos val="nextTo"/>
        <c:crossAx val="26723840"/>
        <c:crosses val="autoZero"/>
        <c:crossBetween val="between"/>
      </c:valAx>
      <c:dTable>
        <c:showHorzBorder val="1"/>
        <c:showVertBorder val="1"/>
        <c:showOutline val="1"/>
        <c:showKeys val="1"/>
      </c:dTable>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 of Families at Income Levels Compared to </a:t>
            </a:r>
            <a:endParaRPr lang="en-US" dirty="0" smtClean="0"/>
          </a:p>
          <a:p>
            <a:pPr>
              <a:defRPr/>
            </a:pPr>
            <a:r>
              <a:rPr lang="en-US" dirty="0" smtClean="0"/>
              <a:t>% of Proposed </a:t>
            </a:r>
            <a:r>
              <a:rPr lang="en-US" dirty="0"/>
              <a:t>Housing </a:t>
            </a:r>
            <a:r>
              <a:rPr lang="en-US" dirty="0" smtClean="0"/>
              <a:t>for </a:t>
            </a:r>
            <a:r>
              <a:rPr lang="en-US" dirty="0"/>
              <a:t>that Income Level</a:t>
            </a:r>
          </a:p>
        </c:rich>
      </c:tx>
      <c:layout/>
      <c:overlay val="0"/>
    </c:title>
    <c:autoTitleDeleted val="0"/>
    <c:plotArea>
      <c:layout/>
      <c:lineChart>
        <c:grouping val="standard"/>
        <c:varyColors val="0"/>
        <c:ser>
          <c:idx val="0"/>
          <c:order val="0"/>
          <c:tx>
            <c:strRef>
              <c:f>unitsbyincome!$C$58</c:f>
              <c:strCache>
                <c:ptCount val="1"/>
                <c:pt idx="0">
                  <c:v>% of Families</c:v>
                </c:pt>
              </c:strCache>
            </c:strRef>
          </c:tx>
          <c:cat>
            <c:numRef>
              <c:f>unitsbyincome!$A$59:$A$62</c:f>
              <c:numCache>
                <c:formatCode>"$"#,##0</c:formatCode>
                <c:ptCount val="4"/>
                <c:pt idx="0">
                  <c:v>24450</c:v>
                </c:pt>
                <c:pt idx="1">
                  <c:v>36675</c:v>
                </c:pt>
                <c:pt idx="2">
                  <c:v>40750</c:v>
                </c:pt>
                <c:pt idx="3">
                  <c:v>48900</c:v>
                </c:pt>
              </c:numCache>
            </c:numRef>
          </c:cat>
          <c:val>
            <c:numRef>
              <c:f>unitsbyincome!$C$59:$C$62</c:f>
              <c:numCache>
                <c:formatCode>0%</c:formatCode>
                <c:ptCount val="4"/>
                <c:pt idx="0">
                  <c:v>0.55032036255664996</c:v>
                </c:pt>
                <c:pt idx="1">
                  <c:v>0.211439287388655</c:v>
                </c:pt>
                <c:pt idx="2">
                  <c:v>9.2045632130020302E-2</c:v>
                </c:pt>
                <c:pt idx="3">
                  <c:v>0.146194717924676</c:v>
                </c:pt>
              </c:numCache>
            </c:numRef>
          </c:val>
          <c:smooth val="0"/>
        </c:ser>
        <c:ser>
          <c:idx val="1"/>
          <c:order val="1"/>
          <c:tx>
            <c:strRef>
              <c:f>unitsbyincome!$D$58</c:f>
              <c:strCache>
                <c:ptCount val="1"/>
                <c:pt idx="0">
                  <c:v>% of Units</c:v>
                </c:pt>
              </c:strCache>
            </c:strRef>
          </c:tx>
          <c:cat>
            <c:numRef>
              <c:f>unitsbyincome!$A$59:$A$62</c:f>
              <c:numCache>
                <c:formatCode>"$"#,##0</c:formatCode>
                <c:ptCount val="4"/>
                <c:pt idx="0">
                  <c:v>24450</c:v>
                </c:pt>
                <c:pt idx="1">
                  <c:v>36675</c:v>
                </c:pt>
                <c:pt idx="2">
                  <c:v>40750</c:v>
                </c:pt>
                <c:pt idx="3">
                  <c:v>48900</c:v>
                </c:pt>
              </c:numCache>
            </c:numRef>
          </c:cat>
          <c:val>
            <c:numRef>
              <c:f>unitsbyincome!$D$59:$D$62</c:f>
              <c:numCache>
                <c:formatCode>0%</c:formatCode>
                <c:ptCount val="4"/>
                <c:pt idx="0">
                  <c:v>0.15</c:v>
                </c:pt>
                <c:pt idx="1">
                  <c:v>0.21</c:v>
                </c:pt>
                <c:pt idx="2">
                  <c:v>0.36</c:v>
                </c:pt>
                <c:pt idx="3">
                  <c:v>0.28000000000000003</c:v>
                </c:pt>
              </c:numCache>
            </c:numRef>
          </c:val>
          <c:smooth val="0"/>
        </c:ser>
        <c:dLbls>
          <c:showLegendKey val="0"/>
          <c:showVal val="1"/>
          <c:showCatName val="0"/>
          <c:showSerName val="0"/>
          <c:showPercent val="0"/>
          <c:showBubbleSize val="0"/>
        </c:dLbls>
        <c:marker val="1"/>
        <c:smooth val="0"/>
        <c:axId val="29510656"/>
        <c:axId val="29520640"/>
      </c:lineChart>
      <c:catAx>
        <c:axId val="29510656"/>
        <c:scaling>
          <c:orientation val="minMax"/>
        </c:scaling>
        <c:delete val="0"/>
        <c:axPos val="b"/>
        <c:numFmt formatCode="&quot;$&quot;#,##0" sourceLinked="1"/>
        <c:majorTickMark val="out"/>
        <c:minorTickMark val="none"/>
        <c:tickLblPos val="nextTo"/>
        <c:crossAx val="29520640"/>
        <c:crosses val="autoZero"/>
        <c:auto val="1"/>
        <c:lblAlgn val="ctr"/>
        <c:lblOffset val="100"/>
        <c:noMultiLvlLbl val="0"/>
      </c:catAx>
      <c:valAx>
        <c:axId val="29520640"/>
        <c:scaling>
          <c:orientation val="minMax"/>
        </c:scaling>
        <c:delete val="0"/>
        <c:axPos val="l"/>
        <c:majorGridlines/>
        <c:numFmt formatCode="0%" sourceLinked="1"/>
        <c:majorTickMark val="out"/>
        <c:minorTickMark val="none"/>
        <c:tickLblPos val="nextTo"/>
        <c:crossAx val="29510656"/>
        <c:crosses val="autoZero"/>
        <c:crossBetween val="between"/>
      </c:valAx>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Number of Families in Boyle Heights at Median Family Income Levels Compared to Units to Be Built on MTA lots</a:t>
            </a:r>
          </a:p>
        </c:rich>
      </c:tx>
      <c:layout/>
      <c:overlay val="0"/>
    </c:title>
    <c:autoTitleDeleted val="0"/>
    <c:plotArea>
      <c:layout/>
      <c:lineChart>
        <c:grouping val="standard"/>
        <c:varyColors val="0"/>
        <c:ser>
          <c:idx val="0"/>
          <c:order val="0"/>
          <c:tx>
            <c:strRef>
              <c:f>unitsbyincome!$B$25</c:f>
              <c:strCache>
                <c:ptCount val="1"/>
                <c:pt idx="0">
                  <c:v>Total Units</c:v>
                </c:pt>
              </c:strCache>
            </c:strRef>
          </c:tx>
          <c:dLbls>
            <c:dLblPos val="t"/>
            <c:showLegendKey val="0"/>
            <c:showVal val="1"/>
            <c:showCatName val="0"/>
            <c:showSerName val="0"/>
            <c:showPercent val="0"/>
            <c:showBubbleSize val="0"/>
            <c:showLeaderLines val="0"/>
          </c:dLbls>
          <c:cat>
            <c:numRef>
              <c:f>unitsbyincome!$A$26:$A$29</c:f>
              <c:numCache>
                <c:formatCode>"$"#,##0</c:formatCode>
                <c:ptCount val="4"/>
                <c:pt idx="0">
                  <c:v>24450</c:v>
                </c:pt>
                <c:pt idx="1">
                  <c:v>36675</c:v>
                </c:pt>
                <c:pt idx="2">
                  <c:v>40750</c:v>
                </c:pt>
                <c:pt idx="3">
                  <c:v>48900</c:v>
                </c:pt>
              </c:numCache>
            </c:numRef>
          </c:cat>
          <c:val>
            <c:numRef>
              <c:f>unitsbyincome!$B$26:$B$29</c:f>
              <c:numCache>
                <c:formatCode>General</c:formatCode>
                <c:ptCount val="4"/>
                <c:pt idx="0">
                  <c:v>41</c:v>
                </c:pt>
                <c:pt idx="1">
                  <c:v>61</c:v>
                </c:pt>
                <c:pt idx="2">
                  <c:v>100</c:v>
                </c:pt>
                <c:pt idx="3">
                  <c:v>78</c:v>
                </c:pt>
              </c:numCache>
            </c:numRef>
          </c:val>
          <c:smooth val="0"/>
        </c:ser>
        <c:ser>
          <c:idx val="1"/>
          <c:order val="1"/>
          <c:tx>
            <c:strRef>
              <c:f>unitsbyincome!$C$25</c:f>
              <c:strCache>
                <c:ptCount val="1"/>
                <c:pt idx="0">
                  <c:v>Total Families</c:v>
                </c:pt>
              </c:strCache>
            </c:strRef>
          </c:tx>
          <c:dLbls>
            <c:dLblPos val="t"/>
            <c:showLegendKey val="0"/>
            <c:showVal val="1"/>
            <c:showCatName val="0"/>
            <c:showSerName val="0"/>
            <c:showPercent val="0"/>
            <c:showBubbleSize val="0"/>
            <c:showLeaderLines val="0"/>
          </c:dLbls>
          <c:cat>
            <c:numRef>
              <c:f>unitsbyincome!$A$26:$A$29</c:f>
              <c:numCache>
                <c:formatCode>"$"#,##0</c:formatCode>
                <c:ptCount val="4"/>
                <c:pt idx="0">
                  <c:v>24450</c:v>
                </c:pt>
                <c:pt idx="1">
                  <c:v>36675</c:v>
                </c:pt>
                <c:pt idx="2">
                  <c:v>40750</c:v>
                </c:pt>
                <c:pt idx="3">
                  <c:v>48900</c:v>
                </c:pt>
              </c:numCache>
            </c:numRef>
          </c:cat>
          <c:val>
            <c:numRef>
              <c:f>unitsbyincome!$C$26:$C$29</c:f>
              <c:numCache>
                <c:formatCode>General</c:formatCode>
                <c:ptCount val="4"/>
                <c:pt idx="0">
                  <c:v>7043</c:v>
                </c:pt>
                <c:pt idx="1">
                  <c:v>2706</c:v>
                </c:pt>
                <c:pt idx="2">
                  <c:v>1178</c:v>
                </c:pt>
                <c:pt idx="3">
                  <c:v>1871</c:v>
                </c:pt>
              </c:numCache>
            </c:numRef>
          </c:val>
          <c:smooth val="0"/>
        </c:ser>
        <c:dLbls>
          <c:showLegendKey val="0"/>
          <c:showVal val="1"/>
          <c:showCatName val="0"/>
          <c:showSerName val="0"/>
          <c:showPercent val="0"/>
          <c:showBubbleSize val="0"/>
        </c:dLbls>
        <c:marker val="1"/>
        <c:smooth val="0"/>
        <c:axId val="29666304"/>
        <c:axId val="29672192"/>
      </c:lineChart>
      <c:catAx>
        <c:axId val="29666304"/>
        <c:scaling>
          <c:orientation val="minMax"/>
        </c:scaling>
        <c:delete val="0"/>
        <c:axPos val="b"/>
        <c:numFmt formatCode="&quot;$&quot;#,##0" sourceLinked="1"/>
        <c:majorTickMark val="none"/>
        <c:minorTickMark val="none"/>
        <c:tickLblPos val="nextTo"/>
        <c:crossAx val="29672192"/>
        <c:crosses val="autoZero"/>
        <c:auto val="1"/>
        <c:lblAlgn val="ctr"/>
        <c:lblOffset val="100"/>
        <c:noMultiLvlLbl val="0"/>
      </c:catAx>
      <c:valAx>
        <c:axId val="29672192"/>
        <c:scaling>
          <c:logBase val="10"/>
          <c:orientation val="minMax"/>
        </c:scaling>
        <c:delete val="0"/>
        <c:axPos val="l"/>
        <c:majorGridlines/>
        <c:numFmt formatCode="General" sourceLinked="1"/>
        <c:majorTickMark val="out"/>
        <c:minorTickMark val="none"/>
        <c:tickLblPos val="nextTo"/>
        <c:crossAx val="29666304"/>
        <c:crosses val="autoZero"/>
        <c:crossBetween val="between"/>
      </c:valAx>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 of Families at Various Income Levels in Boyle Heights Compared to LA County</a:t>
            </a:r>
          </a:p>
        </c:rich>
      </c:tx>
      <c:layout/>
      <c:overlay val="0"/>
    </c:title>
    <c:autoTitleDeleted val="0"/>
    <c:plotArea>
      <c:layout/>
      <c:areaChart>
        <c:grouping val="stacked"/>
        <c:varyColors val="0"/>
        <c:ser>
          <c:idx val="0"/>
          <c:order val="0"/>
          <c:tx>
            <c:strRef>
              <c:f>Sheet1!$E$4</c:f>
              <c:strCache>
                <c:ptCount val="1"/>
              </c:strCache>
            </c:strRef>
          </c:tx>
          <c:cat>
            <c:strRef>
              <c:f>Sheet1!$A$7:$C$22</c:f>
              <c:strCache>
                <c:ptCount val="16"/>
                <c:pt idx="0">
                  <c:v>  Less than $10,000</c:v>
                </c:pt>
                <c:pt idx="1">
                  <c:v>  $10,000 to $14,999</c:v>
                </c:pt>
                <c:pt idx="2">
                  <c:v>  $15,000 to $19,999</c:v>
                </c:pt>
                <c:pt idx="3">
                  <c:v>  $20,000 to $24,999</c:v>
                </c:pt>
                <c:pt idx="4">
                  <c:v>  $25,000 to $29,999</c:v>
                </c:pt>
                <c:pt idx="5">
                  <c:v>  $30,000 to $34,999</c:v>
                </c:pt>
                <c:pt idx="6">
                  <c:v>  $35,000 to $39,999</c:v>
                </c:pt>
                <c:pt idx="7">
                  <c:v>  $40,000 to $44,999</c:v>
                </c:pt>
                <c:pt idx="8">
                  <c:v>  $45,000 to $49,999</c:v>
                </c:pt>
                <c:pt idx="9">
                  <c:v>  $50,000 to $59,999</c:v>
                </c:pt>
                <c:pt idx="10">
                  <c:v>  $60,000 to $74,999</c:v>
                </c:pt>
                <c:pt idx="11">
                  <c:v>  $75,000 to $99,999</c:v>
                </c:pt>
                <c:pt idx="12">
                  <c:v>  $100,000 to $124,999</c:v>
                </c:pt>
                <c:pt idx="13">
                  <c:v>  $125,000 to $149,999</c:v>
                </c:pt>
                <c:pt idx="14">
                  <c:v>  $150,000 to $199,999</c:v>
                </c:pt>
                <c:pt idx="15">
                  <c:v>  $200,000 or more</c:v>
                </c:pt>
              </c:strCache>
            </c:strRef>
          </c:cat>
          <c:val>
            <c:numRef>
              <c:f>Sheet1!$E$7:$E$22</c:f>
              <c:numCache>
                <c:formatCode>0.0%</c:formatCode>
                <c:ptCount val="16"/>
                <c:pt idx="0">
                  <c:v>0.10199999999999999</c:v>
                </c:pt>
                <c:pt idx="1">
                  <c:v>7.8E-2</c:v>
                </c:pt>
                <c:pt idx="2">
                  <c:v>0.107</c:v>
                </c:pt>
                <c:pt idx="3">
                  <c:v>9.3000000000000096E-2</c:v>
                </c:pt>
                <c:pt idx="4">
                  <c:v>7.5999999999999998E-2</c:v>
                </c:pt>
                <c:pt idx="5">
                  <c:v>6.9000000000000006E-2</c:v>
                </c:pt>
                <c:pt idx="6">
                  <c:v>6.3E-2</c:v>
                </c:pt>
                <c:pt idx="7">
                  <c:v>5.8999999999999997E-2</c:v>
                </c:pt>
                <c:pt idx="8">
                  <c:v>4.1000000000000002E-2</c:v>
                </c:pt>
                <c:pt idx="9">
                  <c:v>8.5999999999999993E-2</c:v>
                </c:pt>
                <c:pt idx="10">
                  <c:v>8.5000000000000006E-2</c:v>
                </c:pt>
                <c:pt idx="11">
                  <c:v>7.3999999999999996E-2</c:v>
                </c:pt>
                <c:pt idx="12">
                  <c:v>3.3000000000000002E-2</c:v>
                </c:pt>
                <c:pt idx="13">
                  <c:v>1.7999999999999999E-2</c:v>
                </c:pt>
                <c:pt idx="14">
                  <c:v>0.01</c:v>
                </c:pt>
                <c:pt idx="15">
                  <c:v>5.0000000000000001E-3</c:v>
                </c:pt>
              </c:numCache>
            </c:numRef>
          </c:val>
        </c:ser>
        <c:ser>
          <c:idx val="1"/>
          <c:order val="1"/>
          <c:tx>
            <c:strRef>
              <c:f>Sheet1!$F$4</c:f>
              <c:strCache>
                <c:ptCount val="1"/>
                <c:pt idx="0">
                  <c:v>LA County</c:v>
                </c:pt>
              </c:strCache>
            </c:strRef>
          </c:tx>
          <c:cat>
            <c:strRef>
              <c:f>Sheet1!$A$7:$C$22</c:f>
              <c:strCache>
                <c:ptCount val="16"/>
                <c:pt idx="0">
                  <c:v>  Less than $10,000</c:v>
                </c:pt>
                <c:pt idx="1">
                  <c:v>  $10,000 to $14,999</c:v>
                </c:pt>
                <c:pt idx="2">
                  <c:v>  $15,000 to $19,999</c:v>
                </c:pt>
                <c:pt idx="3">
                  <c:v>  $20,000 to $24,999</c:v>
                </c:pt>
                <c:pt idx="4">
                  <c:v>  $25,000 to $29,999</c:v>
                </c:pt>
                <c:pt idx="5">
                  <c:v>  $30,000 to $34,999</c:v>
                </c:pt>
                <c:pt idx="6">
                  <c:v>  $35,000 to $39,999</c:v>
                </c:pt>
                <c:pt idx="7">
                  <c:v>  $40,000 to $44,999</c:v>
                </c:pt>
                <c:pt idx="8">
                  <c:v>  $45,000 to $49,999</c:v>
                </c:pt>
                <c:pt idx="9">
                  <c:v>  $50,000 to $59,999</c:v>
                </c:pt>
                <c:pt idx="10">
                  <c:v>  $60,000 to $74,999</c:v>
                </c:pt>
                <c:pt idx="11">
                  <c:v>  $75,000 to $99,999</c:v>
                </c:pt>
                <c:pt idx="12">
                  <c:v>  $100,000 to $124,999</c:v>
                </c:pt>
                <c:pt idx="13">
                  <c:v>  $125,000 to $149,999</c:v>
                </c:pt>
                <c:pt idx="14">
                  <c:v>  $150,000 to $199,999</c:v>
                </c:pt>
                <c:pt idx="15">
                  <c:v>  $200,000 or more</c:v>
                </c:pt>
              </c:strCache>
            </c:strRef>
          </c:cat>
          <c:val>
            <c:numRef>
              <c:f>Sheet1!$F$7:$F$22</c:f>
              <c:numCache>
                <c:formatCode>0.0%</c:formatCode>
                <c:ptCount val="16"/>
                <c:pt idx="0">
                  <c:v>4.9000000000000002E-2</c:v>
                </c:pt>
                <c:pt idx="1">
                  <c:v>3.9E-2</c:v>
                </c:pt>
                <c:pt idx="2">
                  <c:v>5.0999999999999997E-2</c:v>
                </c:pt>
                <c:pt idx="3">
                  <c:v>4.9000000000000002E-2</c:v>
                </c:pt>
                <c:pt idx="4">
                  <c:v>4.5999999999999999E-2</c:v>
                </c:pt>
                <c:pt idx="5">
                  <c:v>4.7E-2</c:v>
                </c:pt>
                <c:pt idx="6">
                  <c:v>4.4999999999999998E-2</c:v>
                </c:pt>
                <c:pt idx="7">
                  <c:v>4.2999999999999997E-2</c:v>
                </c:pt>
                <c:pt idx="8">
                  <c:v>0.04</c:v>
                </c:pt>
                <c:pt idx="9">
                  <c:v>7.3999999999999996E-2</c:v>
                </c:pt>
                <c:pt idx="10">
                  <c:v>9.6000000000000002E-2</c:v>
                </c:pt>
                <c:pt idx="11">
                  <c:v>0.125</c:v>
                </c:pt>
                <c:pt idx="12">
                  <c:v>0.09</c:v>
                </c:pt>
                <c:pt idx="13">
                  <c:v>5.8999999999999997E-2</c:v>
                </c:pt>
                <c:pt idx="14">
                  <c:v>6.8000000000000005E-2</c:v>
                </c:pt>
                <c:pt idx="15">
                  <c:v>7.8E-2</c:v>
                </c:pt>
              </c:numCache>
            </c:numRef>
          </c:val>
        </c:ser>
        <c:dLbls>
          <c:showLegendKey val="0"/>
          <c:showVal val="0"/>
          <c:showCatName val="0"/>
          <c:showSerName val="0"/>
          <c:showPercent val="0"/>
          <c:showBubbleSize val="0"/>
        </c:dLbls>
        <c:axId val="29686784"/>
        <c:axId val="29685248"/>
      </c:areaChart>
      <c:valAx>
        <c:axId val="29685248"/>
        <c:scaling>
          <c:orientation val="minMax"/>
        </c:scaling>
        <c:delete val="0"/>
        <c:axPos val="l"/>
        <c:majorGridlines/>
        <c:numFmt formatCode="0.0%" sourceLinked="1"/>
        <c:majorTickMark val="out"/>
        <c:minorTickMark val="none"/>
        <c:tickLblPos val="nextTo"/>
        <c:crossAx val="29686784"/>
        <c:crosses val="autoZero"/>
        <c:crossBetween val="midCat"/>
      </c:valAx>
      <c:catAx>
        <c:axId val="29686784"/>
        <c:scaling>
          <c:orientation val="minMax"/>
        </c:scaling>
        <c:delete val="0"/>
        <c:axPos val="b"/>
        <c:majorGridlines/>
        <c:majorTickMark val="out"/>
        <c:minorTickMark val="none"/>
        <c:tickLblPos val="nextTo"/>
        <c:crossAx val="29685248"/>
        <c:crosses val="autoZero"/>
        <c:auto val="1"/>
        <c:lblAlgn val="ctr"/>
        <c:lblOffset val="100"/>
        <c:noMultiLvlLbl val="0"/>
      </c:catAx>
    </c:plotArea>
    <c:legend>
      <c:legendPos val="b"/>
      <c:layout/>
      <c:overlay val="0"/>
    </c:legend>
    <c:plotVisOnly val="1"/>
    <c:dispBlanksAs val="zero"/>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Number of Boyle Heights Families at Various Income Levels</a:t>
            </a:r>
          </a:p>
        </c:rich>
      </c:tx>
      <c:layout/>
      <c:overlay val="0"/>
    </c:title>
    <c:autoTitleDeleted val="0"/>
    <c:plotArea>
      <c:layout/>
      <c:barChart>
        <c:barDir val="bar"/>
        <c:grouping val="clustered"/>
        <c:varyColors val="0"/>
        <c:ser>
          <c:idx val="0"/>
          <c:order val="0"/>
          <c:spPr>
            <a:ln w="28575">
              <a:noFill/>
            </a:ln>
          </c:spPr>
          <c:invertIfNegative val="0"/>
          <c:dLbls>
            <c:showLegendKey val="0"/>
            <c:showVal val="1"/>
            <c:showCatName val="0"/>
            <c:showSerName val="0"/>
            <c:showPercent val="0"/>
            <c:showBubbleSize val="0"/>
            <c:showLeaderLines val="0"/>
          </c:dLbls>
          <c:cat>
            <c:strRef>
              <c:f>Sheet1!$A$7:$A$22</c:f>
              <c:strCache>
                <c:ptCount val="16"/>
                <c:pt idx="0">
                  <c:v>  Less than $10,000</c:v>
                </c:pt>
                <c:pt idx="1">
                  <c:v>  $10,000 to $14,999</c:v>
                </c:pt>
                <c:pt idx="2">
                  <c:v>  $15,000 to $19,999</c:v>
                </c:pt>
                <c:pt idx="3">
                  <c:v>  $20,000 to $24,999</c:v>
                </c:pt>
                <c:pt idx="4">
                  <c:v>  $25,000 to $29,999</c:v>
                </c:pt>
                <c:pt idx="5">
                  <c:v>  $30,000 to $34,999</c:v>
                </c:pt>
                <c:pt idx="6">
                  <c:v>  $35,000 to $39,999</c:v>
                </c:pt>
                <c:pt idx="7">
                  <c:v>  $40,000 to $44,999</c:v>
                </c:pt>
                <c:pt idx="8">
                  <c:v>  $45,000 to $49,999</c:v>
                </c:pt>
                <c:pt idx="9">
                  <c:v>  $50,000 to $59,999</c:v>
                </c:pt>
                <c:pt idx="10">
                  <c:v>  $60,000 to $74,999</c:v>
                </c:pt>
                <c:pt idx="11">
                  <c:v>  $75,000 to $99,999</c:v>
                </c:pt>
                <c:pt idx="12">
                  <c:v>  $100,000 to $124,999</c:v>
                </c:pt>
                <c:pt idx="13">
                  <c:v>  $125,000 to $149,999</c:v>
                </c:pt>
                <c:pt idx="14">
                  <c:v>  $150,000 to $199,999</c:v>
                </c:pt>
                <c:pt idx="15">
                  <c:v>  $200,000 or more</c:v>
                </c:pt>
              </c:strCache>
            </c:strRef>
          </c:cat>
          <c:val>
            <c:numRef>
              <c:f>Sheet1!$B$7:$B$22</c:f>
              <c:numCache>
                <c:formatCode>General</c:formatCode>
                <c:ptCount val="16"/>
              </c:numCache>
            </c:numRef>
          </c:val>
        </c:ser>
        <c:ser>
          <c:idx val="1"/>
          <c:order val="1"/>
          <c:spPr>
            <a:ln w="28575">
              <a:noFill/>
            </a:ln>
          </c:spPr>
          <c:invertIfNegative val="0"/>
          <c:dLbls>
            <c:showLegendKey val="0"/>
            <c:showVal val="1"/>
            <c:showCatName val="0"/>
            <c:showSerName val="0"/>
            <c:showPercent val="0"/>
            <c:showBubbleSize val="0"/>
            <c:showLeaderLines val="0"/>
          </c:dLbls>
          <c:cat>
            <c:strRef>
              <c:f>Sheet1!$A$7:$A$22</c:f>
              <c:strCache>
                <c:ptCount val="16"/>
                <c:pt idx="0">
                  <c:v>  Less than $10,000</c:v>
                </c:pt>
                <c:pt idx="1">
                  <c:v>  $10,000 to $14,999</c:v>
                </c:pt>
                <c:pt idx="2">
                  <c:v>  $15,000 to $19,999</c:v>
                </c:pt>
                <c:pt idx="3">
                  <c:v>  $20,000 to $24,999</c:v>
                </c:pt>
                <c:pt idx="4">
                  <c:v>  $25,000 to $29,999</c:v>
                </c:pt>
                <c:pt idx="5">
                  <c:v>  $30,000 to $34,999</c:v>
                </c:pt>
                <c:pt idx="6">
                  <c:v>  $35,000 to $39,999</c:v>
                </c:pt>
                <c:pt idx="7">
                  <c:v>  $40,000 to $44,999</c:v>
                </c:pt>
                <c:pt idx="8">
                  <c:v>  $45,000 to $49,999</c:v>
                </c:pt>
                <c:pt idx="9">
                  <c:v>  $50,000 to $59,999</c:v>
                </c:pt>
                <c:pt idx="10">
                  <c:v>  $60,000 to $74,999</c:v>
                </c:pt>
                <c:pt idx="11">
                  <c:v>  $75,000 to $99,999</c:v>
                </c:pt>
                <c:pt idx="12">
                  <c:v>  $100,000 to $124,999</c:v>
                </c:pt>
                <c:pt idx="13">
                  <c:v>  $125,000 to $149,999</c:v>
                </c:pt>
                <c:pt idx="14">
                  <c:v>  $150,000 to $199,999</c:v>
                </c:pt>
                <c:pt idx="15">
                  <c:v>  $200,000 or more</c:v>
                </c:pt>
              </c:strCache>
            </c:strRef>
          </c:cat>
          <c:val>
            <c:numRef>
              <c:f>Sheet1!$C$7:$C$22</c:f>
              <c:numCache>
                <c:formatCode>General</c:formatCode>
                <c:ptCount val="16"/>
              </c:numCache>
            </c:numRef>
          </c:val>
        </c:ser>
        <c:ser>
          <c:idx val="2"/>
          <c:order val="2"/>
          <c:spPr>
            <a:ln w="28575">
              <a:noFill/>
            </a:ln>
          </c:spPr>
          <c:invertIfNegative val="0"/>
          <c:dLbls>
            <c:showLegendKey val="0"/>
            <c:showVal val="1"/>
            <c:showCatName val="0"/>
            <c:showSerName val="0"/>
            <c:showPercent val="0"/>
            <c:showBubbleSize val="0"/>
            <c:showLeaderLines val="0"/>
          </c:dLbls>
          <c:cat>
            <c:strRef>
              <c:f>Sheet1!$A$7:$A$22</c:f>
              <c:strCache>
                <c:ptCount val="16"/>
                <c:pt idx="0">
                  <c:v>  Less than $10,000</c:v>
                </c:pt>
                <c:pt idx="1">
                  <c:v>  $10,000 to $14,999</c:v>
                </c:pt>
                <c:pt idx="2">
                  <c:v>  $15,000 to $19,999</c:v>
                </c:pt>
                <c:pt idx="3">
                  <c:v>  $20,000 to $24,999</c:v>
                </c:pt>
                <c:pt idx="4">
                  <c:v>  $25,000 to $29,999</c:v>
                </c:pt>
                <c:pt idx="5">
                  <c:v>  $30,000 to $34,999</c:v>
                </c:pt>
                <c:pt idx="6">
                  <c:v>  $35,000 to $39,999</c:v>
                </c:pt>
                <c:pt idx="7">
                  <c:v>  $40,000 to $44,999</c:v>
                </c:pt>
                <c:pt idx="8">
                  <c:v>  $45,000 to $49,999</c:v>
                </c:pt>
                <c:pt idx="9">
                  <c:v>  $50,000 to $59,999</c:v>
                </c:pt>
                <c:pt idx="10">
                  <c:v>  $60,000 to $74,999</c:v>
                </c:pt>
                <c:pt idx="11">
                  <c:v>  $75,000 to $99,999</c:v>
                </c:pt>
                <c:pt idx="12">
                  <c:v>  $100,000 to $124,999</c:v>
                </c:pt>
                <c:pt idx="13">
                  <c:v>  $125,000 to $149,999</c:v>
                </c:pt>
                <c:pt idx="14">
                  <c:v>  $150,000 to $199,999</c:v>
                </c:pt>
                <c:pt idx="15">
                  <c:v>  $200,000 or more</c:v>
                </c:pt>
              </c:strCache>
            </c:strRef>
          </c:cat>
          <c:val>
            <c:numRef>
              <c:f>Sheet1!$D$7:$D$22</c:f>
              <c:numCache>
                <c:formatCode>General</c:formatCode>
                <c:ptCount val="16"/>
                <c:pt idx="0">
                  <c:v>1894</c:v>
                </c:pt>
                <c:pt idx="1">
                  <c:v>1442</c:v>
                </c:pt>
                <c:pt idx="2">
                  <c:v>1979</c:v>
                </c:pt>
                <c:pt idx="3">
                  <c:v>1728</c:v>
                </c:pt>
                <c:pt idx="4">
                  <c:v>1415</c:v>
                </c:pt>
                <c:pt idx="5">
                  <c:v>1291</c:v>
                </c:pt>
                <c:pt idx="6">
                  <c:v>1178</c:v>
                </c:pt>
                <c:pt idx="7">
                  <c:v>1103</c:v>
                </c:pt>
                <c:pt idx="8">
                  <c:v>768</c:v>
                </c:pt>
                <c:pt idx="9">
                  <c:v>1590</c:v>
                </c:pt>
                <c:pt idx="10">
                  <c:v>1576</c:v>
                </c:pt>
                <c:pt idx="11">
                  <c:v>1372</c:v>
                </c:pt>
                <c:pt idx="12">
                  <c:v>621</c:v>
                </c:pt>
                <c:pt idx="13">
                  <c:v>328</c:v>
                </c:pt>
                <c:pt idx="14">
                  <c:v>189</c:v>
                </c:pt>
                <c:pt idx="15">
                  <c:v>102</c:v>
                </c:pt>
              </c:numCache>
            </c:numRef>
          </c:val>
        </c:ser>
        <c:dLbls>
          <c:showLegendKey val="0"/>
          <c:showVal val="0"/>
          <c:showCatName val="0"/>
          <c:showSerName val="0"/>
          <c:showPercent val="0"/>
          <c:showBubbleSize val="0"/>
        </c:dLbls>
        <c:gapWidth val="150"/>
        <c:axId val="29714688"/>
        <c:axId val="29724672"/>
      </c:barChart>
      <c:catAx>
        <c:axId val="29714688"/>
        <c:scaling>
          <c:orientation val="minMax"/>
        </c:scaling>
        <c:delete val="0"/>
        <c:axPos val="l"/>
        <c:majorTickMark val="out"/>
        <c:minorTickMark val="none"/>
        <c:tickLblPos val="nextTo"/>
        <c:crossAx val="29724672"/>
        <c:crosses val="autoZero"/>
        <c:auto val="1"/>
        <c:lblAlgn val="ctr"/>
        <c:lblOffset val="100"/>
        <c:noMultiLvlLbl val="0"/>
      </c:catAx>
      <c:valAx>
        <c:axId val="29724672"/>
        <c:scaling>
          <c:orientation val="minMax"/>
        </c:scaling>
        <c:delete val="0"/>
        <c:axPos val="b"/>
        <c:majorGridlines/>
        <c:numFmt formatCode="General" sourceLinked="1"/>
        <c:majorTickMark val="out"/>
        <c:minorTickMark val="none"/>
        <c:tickLblPos val="nextTo"/>
        <c:crossAx val="2971468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0.78788</cdr:x>
      <cdr:y>0.87805</cdr:y>
    </cdr:from>
    <cdr:to>
      <cdr:x>0.9798</cdr:x>
      <cdr:y>0.93902</cdr:y>
    </cdr:to>
    <cdr:sp macro="" textlink="">
      <cdr:nvSpPr>
        <cdr:cNvPr id="2" name="TextBox 1"/>
        <cdr:cNvSpPr txBox="1"/>
      </cdr:nvSpPr>
      <cdr:spPr>
        <a:xfrm xmlns:a="http://schemas.openxmlformats.org/drawingml/2006/main">
          <a:off x="5943600" y="5486400"/>
          <a:ext cx="1447800" cy="381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dirty="0" smtClean="0"/>
            <a:t>Total 1,294</a:t>
          </a:r>
          <a:endParaRPr lang="en-US" sz="20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_tradnl"/>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66117E5-829C-DC46-AEDA-73566BAE44D4}" type="datetimeFigureOut">
              <a:rPr lang="en-US" smtClean="0"/>
              <a:t>9/16/2015</a:t>
            </a:fld>
            <a:endParaRPr lang="es-ES_tradnl"/>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_tradnl"/>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9B2FF0A-3F97-3347-A417-C2F9885D461B}" type="slidenum">
              <a:rPr lang="es-ES_tradnl" smtClean="0"/>
              <a:t>‹#›</a:t>
            </a:fld>
            <a:endParaRPr lang="es-ES_tradnl"/>
          </a:p>
        </p:txBody>
      </p:sp>
    </p:spTree>
    <p:extLst>
      <p:ext uri="{BB962C8B-B14F-4D97-AF65-F5344CB8AC3E}">
        <p14:creationId xmlns:p14="http://schemas.microsoft.com/office/powerpoint/2010/main" val="19035655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_tradnl"/>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F06157-5C1E-0045-81B7-D49D969DD99E}" type="datetimeFigureOut">
              <a:rPr lang="en-US" smtClean="0"/>
              <a:t>9/16/2015</a:t>
            </a:fld>
            <a:endParaRPr lang="es-ES_tradn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_tradnl"/>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_tradn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878D01-E7B4-6245-8989-D583D127DBDD}" type="slidenum">
              <a:rPr lang="es-ES_tradnl" smtClean="0"/>
              <a:t>‹#›</a:t>
            </a:fld>
            <a:endParaRPr lang="es-ES_tradnl"/>
          </a:p>
        </p:txBody>
      </p:sp>
    </p:spTree>
    <p:extLst>
      <p:ext uri="{BB962C8B-B14F-4D97-AF65-F5344CB8AC3E}">
        <p14:creationId xmlns:p14="http://schemas.microsoft.com/office/powerpoint/2010/main" val="184360057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_tradnl" dirty="0" err="1" smtClean="0"/>
              <a:t>Where</a:t>
            </a:r>
            <a:r>
              <a:rPr lang="es-ES_tradnl" dirty="0" smtClean="0"/>
              <a:t> </a:t>
            </a:r>
            <a:r>
              <a:rPr lang="es-ES_tradnl" dirty="0" err="1" smtClean="0"/>
              <a:t>did</a:t>
            </a:r>
            <a:r>
              <a:rPr lang="es-ES_tradnl" dirty="0" smtClean="0"/>
              <a:t> </a:t>
            </a:r>
            <a:r>
              <a:rPr lang="es-ES_tradnl" dirty="0" err="1" smtClean="0"/>
              <a:t>everybody</a:t>
            </a:r>
            <a:r>
              <a:rPr lang="es-ES_tradnl" baseline="0" dirty="0" smtClean="0"/>
              <a:t> </a:t>
            </a:r>
            <a:r>
              <a:rPr lang="es-ES_tradnl" baseline="0" dirty="0" err="1" smtClean="0"/>
              <a:t>go</a:t>
            </a:r>
            <a:r>
              <a:rPr lang="es-ES_tradnl" baseline="0" dirty="0" smtClean="0"/>
              <a:t>?</a:t>
            </a:r>
          </a:p>
          <a:p>
            <a:endParaRPr lang="es-ES_tradnl" dirty="0"/>
          </a:p>
        </p:txBody>
      </p:sp>
      <p:sp>
        <p:nvSpPr>
          <p:cNvPr id="4" name="Slide Number Placeholder 3"/>
          <p:cNvSpPr>
            <a:spLocks noGrp="1"/>
          </p:cNvSpPr>
          <p:nvPr>
            <p:ph type="sldNum" sz="quarter" idx="10"/>
          </p:nvPr>
        </p:nvSpPr>
        <p:spPr/>
        <p:txBody>
          <a:bodyPr/>
          <a:lstStyle/>
          <a:p>
            <a:fld id="{8E878D01-E7B4-6245-8989-D583D127DBDD}" type="slidenum">
              <a:rPr lang="es-ES_tradnl" smtClean="0"/>
              <a:t>2</a:t>
            </a:fld>
            <a:endParaRPr lang="es-ES_tradnl"/>
          </a:p>
        </p:txBody>
      </p:sp>
    </p:spTree>
    <p:extLst>
      <p:ext uri="{BB962C8B-B14F-4D97-AF65-F5344CB8AC3E}">
        <p14:creationId xmlns:p14="http://schemas.microsoft.com/office/powerpoint/2010/main" val="1388273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_tradnl" dirty="0" smtClean="0"/>
              <a:t>280 </a:t>
            </a:r>
            <a:r>
              <a:rPr lang="es-ES_tradnl" dirty="0" err="1" smtClean="0"/>
              <a:t>units</a:t>
            </a:r>
            <a:endParaRPr lang="es-ES_tradnl" dirty="0"/>
          </a:p>
        </p:txBody>
      </p:sp>
      <p:sp>
        <p:nvSpPr>
          <p:cNvPr id="4" name="Slide Number Placeholder 3"/>
          <p:cNvSpPr>
            <a:spLocks noGrp="1"/>
          </p:cNvSpPr>
          <p:nvPr>
            <p:ph type="sldNum" sz="quarter" idx="10"/>
          </p:nvPr>
        </p:nvSpPr>
        <p:spPr/>
        <p:txBody>
          <a:bodyPr/>
          <a:lstStyle/>
          <a:p>
            <a:fld id="{8E878D01-E7B4-6245-8989-D583D127DBDD}" type="slidenum">
              <a:rPr lang="es-ES_tradnl" smtClean="0"/>
              <a:t>4</a:t>
            </a:fld>
            <a:endParaRPr lang="es-ES_tradnl"/>
          </a:p>
        </p:txBody>
      </p:sp>
    </p:spTree>
    <p:extLst>
      <p:ext uri="{BB962C8B-B14F-4D97-AF65-F5344CB8AC3E}">
        <p14:creationId xmlns:p14="http://schemas.microsoft.com/office/powerpoint/2010/main" val="15508399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CD8E63-61F7-4F44-A2CC-16C4DE06780A}" type="datetimeFigureOut">
              <a:rPr lang="en-US" smtClean="0"/>
              <a:pPr/>
              <a:t>9/16/2015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73743-75E7-47EA-A626-373B6AE51F7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CD8E63-61F7-4F44-A2CC-16C4DE06780A}" type="datetimeFigureOut">
              <a:rPr lang="en-US" smtClean="0"/>
              <a:pPr/>
              <a:t>9/16/2015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73743-75E7-47EA-A626-373B6AE51F7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CD8E63-61F7-4F44-A2CC-16C4DE06780A}" type="datetimeFigureOut">
              <a:rPr lang="en-US" smtClean="0"/>
              <a:pPr/>
              <a:t>9/16/2015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73743-75E7-47EA-A626-373B6AE51F7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CD8E63-61F7-4F44-A2CC-16C4DE06780A}" type="datetimeFigureOut">
              <a:rPr lang="en-US" smtClean="0"/>
              <a:pPr/>
              <a:t>9/16/2015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73743-75E7-47EA-A626-373B6AE51F7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CD8E63-61F7-4F44-A2CC-16C4DE06780A}" type="datetimeFigureOut">
              <a:rPr lang="en-US" smtClean="0"/>
              <a:pPr/>
              <a:t>9/16/2015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73743-75E7-47EA-A626-373B6AE51F7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CD8E63-61F7-4F44-A2CC-16C4DE06780A}" type="datetimeFigureOut">
              <a:rPr lang="en-US" smtClean="0"/>
              <a:pPr/>
              <a:t>9/16/2015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573743-75E7-47EA-A626-373B6AE51F7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CD8E63-61F7-4F44-A2CC-16C4DE06780A}" type="datetimeFigureOut">
              <a:rPr lang="en-US" smtClean="0"/>
              <a:pPr/>
              <a:t>9/16/2015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573743-75E7-47EA-A626-373B6AE51F7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CD8E63-61F7-4F44-A2CC-16C4DE06780A}" type="datetimeFigureOut">
              <a:rPr lang="en-US" smtClean="0"/>
              <a:pPr/>
              <a:t>9/16/2015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573743-75E7-47EA-A626-373B6AE51F7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CD8E63-61F7-4F44-A2CC-16C4DE06780A}" type="datetimeFigureOut">
              <a:rPr lang="en-US" smtClean="0"/>
              <a:pPr/>
              <a:t>9/16/2015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573743-75E7-47EA-A626-373B6AE51F7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CD8E63-61F7-4F44-A2CC-16C4DE06780A}" type="datetimeFigureOut">
              <a:rPr lang="en-US" smtClean="0"/>
              <a:pPr/>
              <a:t>9/16/2015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573743-75E7-47EA-A626-373B6AE51F7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CD8E63-61F7-4F44-A2CC-16C4DE06780A}" type="datetimeFigureOut">
              <a:rPr lang="en-US" smtClean="0"/>
              <a:pPr/>
              <a:t>9/16/2015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573743-75E7-47EA-A626-373B6AE51F7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CD8E63-61F7-4F44-A2CC-16C4DE06780A}" type="datetimeFigureOut">
              <a:rPr lang="en-US" smtClean="0"/>
              <a:pPr/>
              <a:t>9/16/2015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573743-75E7-47EA-A626-373B6AE51F7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990600" y="3886200"/>
            <a:ext cx="7315200" cy="1569660"/>
          </a:xfrm>
          <a:prstGeom prst="rect">
            <a:avLst/>
          </a:prstGeom>
          <a:noFill/>
        </p:spPr>
        <p:txBody>
          <a:bodyPr wrap="square" rtlCol="0">
            <a:spAutoFit/>
          </a:bodyPr>
          <a:lstStyle/>
          <a:p>
            <a:pPr algn="ctr"/>
            <a:r>
              <a:rPr lang="en-US" sz="3200" dirty="0" smtClean="0">
                <a:solidFill>
                  <a:schemeClr val="bg1"/>
                </a:solidFill>
                <a:latin typeface="Arial" pitchFamily="34" charset="0"/>
                <a:cs typeface="Arial" pitchFamily="34" charset="0"/>
              </a:rPr>
              <a:t>Housing  Developments on MTA lots in Boyle Heights</a:t>
            </a:r>
          </a:p>
          <a:p>
            <a:pPr algn="ctr"/>
            <a:endParaRPr lang="en-US" sz="3200" dirty="0" smtClean="0">
              <a:solidFill>
                <a:schemeClr val="bg1"/>
              </a:solidFill>
              <a:latin typeface="Arial" pitchFamily="34" charset="0"/>
              <a:cs typeface="Arial" pitchFamily="34" charset="0"/>
            </a:endParaRPr>
          </a:p>
        </p:txBody>
      </p:sp>
      <p:pic>
        <p:nvPicPr>
          <p:cNvPr id="7" name="Picture 6" descr="UV.logotest.gif"/>
          <p:cNvPicPr>
            <a:picLocks noChangeAspect="1"/>
          </p:cNvPicPr>
          <p:nvPr/>
        </p:nvPicPr>
        <p:blipFill>
          <a:blip r:embed="rId2" cstate="print"/>
          <a:stretch>
            <a:fillRect/>
          </a:stretch>
        </p:blipFill>
        <p:spPr>
          <a:xfrm>
            <a:off x="0" y="1295400"/>
            <a:ext cx="9144000" cy="2158153"/>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0" y="304800"/>
          <a:ext cx="8991600" cy="624839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152400" y="228600"/>
          <a:ext cx="8534400" cy="6096000"/>
        </p:xfrm>
        <a:graphic>
          <a:graphicData uri="http://schemas.openxmlformats.org/drawingml/2006/chart">
            <c:chart xmlns:c="http://schemas.openxmlformats.org/drawingml/2006/chart" xmlns:r="http://schemas.openxmlformats.org/officeDocument/2006/relationships" r:id="rId2"/>
          </a:graphicData>
        </a:graphic>
      </p:graphicFrame>
      <p:sp>
        <p:nvSpPr>
          <p:cNvPr id="3" name="Oval 2"/>
          <p:cNvSpPr/>
          <p:nvPr/>
        </p:nvSpPr>
        <p:spPr>
          <a:xfrm>
            <a:off x="533400" y="4724400"/>
            <a:ext cx="7848600" cy="1219200"/>
          </a:xfrm>
          <a:prstGeom prst="ellipse">
            <a:avLst/>
          </a:prstGeom>
          <a:noFill/>
          <a:ln w="28575" cmpd="sng">
            <a:gradFill flip="none" rotWithShape="1">
              <a:gsLst>
                <a:gs pos="23000">
                  <a:srgbClr val="FF0000"/>
                </a:gs>
                <a:gs pos="1000">
                  <a:srgbClr val="FFFFFF"/>
                </a:gs>
              </a:gsLst>
              <a:lin ang="0" scaled="1"/>
              <a:tileRect/>
            </a:gra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a:no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8000"/>
                                  </p:stCondLst>
                                  <p:childTnLst>
                                    <p:set>
                                      <p:cBhvr>
                                        <p:cTn id="6" dur="1" fill="hold">
                                          <p:stCondLst>
                                            <p:cond delay="0"/>
                                          </p:stCondLst>
                                        </p:cTn>
                                        <p:tgtEl>
                                          <p:spTgt spid="3"/>
                                        </p:tgtEl>
                                        <p:attrNameLst>
                                          <p:attrName>style.visibility</p:attrName>
                                        </p:attrNameLst>
                                      </p:cBhvr>
                                      <p:to>
                                        <p:strVal val="visible"/>
                                      </p:to>
                                    </p:set>
                                    <p:anim calcmode="lin" valueType="num">
                                      <p:cBhvr>
                                        <p:cTn id="7" dur="3000" fill="hold"/>
                                        <p:tgtEl>
                                          <p:spTgt spid="3"/>
                                        </p:tgtEl>
                                        <p:attrNameLst>
                                          <p:attrName>ppt_w</p:attrName>
                                        </p:attrNameLst>
                                      </p:cBhvr>
                                      <p:tavLst>
                                        <p:tav tm="0">
                                          <p:val>
                                            <p:fltVal val="0"/>
                                          </p:val>
                                        </p:tav>
                                        <p:tav tm="100000">
                                          <p:val>
                                            <p:strVal val="#ppt_w"/>
                                          </p:val>
                                        </p:tav>
                                      </p:tavLst>
                                    </p:anim>
                                    <p:anim calcmode="lin" valueType="num">
                                      <p:cBhvr>
                                        <p:cTn id="8" dur="30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762000" y="304800"/>
          <a:ext cx="7543800" cy="6248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172200"/>
          </a:xfrm>
        </p:spPr>
        <p:txBody>
          <a:bodyPr>
            <a:normAutofit fontScale="77500" lnSpcReduction="20000"/>
          </a:bodyPr>
          <a:lstStyle/>
          <a:p>
            <a:endParaRPr lang="en-US" dirty="0" smtClean="0"/>
          </a:p>
          <a:p>
            <a:r>
              <a:rPr lang="en-US" sz="3100" dirty="0" smtClean="0">
                <a:solidFill>
                  <a:schemeClr val="bg1"/>
                </a:solidFill>
                <a:latin typeface="Arial" pitchFamily="34" charset="0"/>
                <a:cs typeface="Arial" pitchFamily="34" charset="0"/>
              </a:rPr>
              <a:t>This presentation reviews the proposed  housing developments on the 4 MTA owned vacant lots in Boyle Heights  </a:t>
            </a:r>
          </a:p>
          <a:p>
            <a:pPr lvl="1"/>
            <a:r>
              <a:rPr lang="en-US" sz="3100" dirty="0" smtClean="0">
                <a:solidFill>
                  <a:schemeClr val="bg1"/>
                </a:solidFill>
                <a:latin typeface="Arial" pitchFamily="34" charset="0"/>
                <a:cs typeface="Arial" pitchFamily="34" charset="0"/>
              </a:rPr>
              <a:t>1</a:t>
            </a:r>
            <a:r>
              <a:rPr lang="en-US" sz="3100" baseline="30000" dirty="0" smtClean="0">
                <a:solidFill>
                  <a:schemeClr val="bg1"/>
                </a:solidFill>
                <a:latin typeface="Arial" pitchFamily="34" charset="0"/>
                <a:cs typeface="Arial" pitchFamily="34" charset="0"/>
              </a:rPr>
              <a:t>st</a:t>
            </a:r>
            <a:r>
              <a:rPr lang="en-US" sz="3100" dirty="0" smtClean="0">
                <a:solidFill>
                  <a:schemeClr val="bg1"/>
                </a:solidFill>
                <a:latin typeface="Arial" pitchFamily="34" charset="0"/>
                <a:cs typeface="Arial" pitchFamily="34" charset="0"/>
              </a:rPr>
              <a:t> and Soto – SE, </a:t>
            </a:r>
          </a:p>
          <a:p>
            <a:pPr lvl="1"/>
            <a:r>
              <a:rPr lang="en-US" sz="3100" dirty="0" smtClean="0">
                <a:solidFill>
                  <a:schemeClr val="bg1"/>
                </a:solidFill>
                <a:latin typeface="Arial" pitchFamily="34" charset="0"/>
                <a:cs typeface="Arial" pitchFamily="34" charset="0"/>
              </a:rPr>
              <a:t>Soto and Cesar Chavez, </a:t>
            </a:r>
          </a:p>
          <a:p>
            <a:pPr lvl="1"/>
            <a:r>
              <a:rPr lang="en-US" sz="3100" dirty="0" smtClean="0">
                <a:solidFill>
                  <a:schemeClr val="bg1"/>
                </a:solidFill>
                <a:latin typeface="Arial" pitchFamily="34" charset="0"/>
                <a:cs typeface="Arial" pitchFamily="34" charset="0"/>
              </a:rPr>
              <a:t>1</a:t>
            </a:r>
            <a:r>
              <a:rPr lang="en-US" sz="3100" baseline="30000" dirty="0" smtClean="0">
                <a:solidFill>
                  <a:schemeClr val="bg1"/>
                </a:solidFill>
                <a:latin typeface="Arial" pitchFamily="34" charset="0"/>
                <a:cs typeface="Arial" pitchFamily="34" charset="0"/>
              </a:rPr>
              <a:t>st</a:t>
            </a:r>
            <a:r>
              <a:rPr lang="en-US" sz="3100" dirty="0" smtClean="0">
                <a:solidFill>
                  <a:schemeClr val="bg1"/>
                </a:solidFill>
                <a:latin typeface="Arial" pitchFamily="34" charset="0"/>
                <a:cs typeface="Arial" pitchFamily="34" charset="0"/>
              </a:rPr>
              <a:t> and Boyle</a:t>
            </a:r>
          </a:p>
          <a:p>
            <a:pPr lvl="1"/>
            <a:r>
              <a:rPr lang="en-US" sz="3100" dirty="0" smtClean="0">
                <a:solidFill>
                  <a:schemeClr val="bg1"/>
                </a:solidFill>
                <a:latin typeface="Arial" pitchFamily="34" charset="0"/>
                <a:cs typeface="Arial" pitchFamily="34" charset="0"/>
              </a:rPr>
              <a:t>1</a:t>
            </a:r>
            <a:r>
              <a:rPr lang="en-US" sz="3100" baseline="30000" dirty="0" smtClean="0">
                <a:solidFill>
                  <a:schemeClr val="bg1"/>
                </a:solidFill>
                <a:latin typeface="Arial" pitchFamily="34" charset="0"/>
                <a:cs typeface="Arial" pitchFamily="34" charset="0"/>
              </a:rPr>
              <a:t>st</a:t>
            </a:r>
            <a:r>
              <a:rPr lang="en-US" sz="3100" dirty="0" smtClean="0">
                <a:solidFill>
                  <a:schemeClr val="bg1"/>
                </a:solidFill>
                <a:latin typeface="Arial" pitchFamily="34" charset="0"/>
                <a:cs typeface="Arial" pitchFamily="34" charset="0"/>
              </a:rPr>
              <a:t> and Lorena</a:t>
            </a:r>
          </a:p>
          <a:p>
            <a:endParaRPr lang="en-US" sz="3100" dirty="0" smtClean="0">
              <a:solidFill>
                <a:schemeClr val="bg1"/>
              </a:solidFill>
              <a:latin typeface="Arial" pitchFamily="34" charset="0"/>
              <a:cs typeface="Arial" pitchFamily="34" charset="0"/>
            </a:endParaRPr>
          </a:p>
          <a:p>
            <a:r>
              <a:rPr lang="en-US" sz="3100" dirty="0" smtClean="0">
                <a:solidFill>
                  <a:schemeClr val="bg1"/>
                </a:solidFill>
                <a:latin typeface="Arial" pitchFamily="34" charset="0"/>
                <a:cs typeface="Arial" pitchFamily="34" charset="0"/>
              </a:rPr>
              <a:t>It also includes proposed housing on an adjacent lot where rent controlled housing will be demolished and tenants displaced (1</a:t>
            </a:r>
            <a:r>
              <a:rPr lang="en-US" sz="3100" baseline="30000" dirty="0" smtClean="0">
                <a:solidFill>
                  <a:schemeClr val="bg1"/>
                </a:solidFill>
                <a:latin typeface="Arial" pitchFamily="34" charset="0"/>
                <a:cs typeface="Arial" pitchFamily="34" charset="0"/>
              </a:rPr>
              <a:t>st</a:t>
            </a:r>
            <a:r>
              <a:rPr lang="en-US" sz="3100" dirty="0" smtClean="0">
                <a:solidFill>
                  <a:schemeClr val="bg1"/>
                </a:solidFill>
                <a:latin typeface="Arial" pitchFamily="34" charset="0"/>
                <a:cs typeface="Arial" pitchFamily="34" charset="0"/>
              </a:rPr>
              <a:t> and Soto – NE)</a:t>
            </a:r>
          </a:p>
          <a:p>
            <a:endParaRPr lang="en-US" sz="3100" dirty="0" smtClean="0">
              <a:solidFill>
                <a:schemeClr val="bg1"/>
              </a:solidFill>
              <a:latin typeface="Arial" pitchFamily="34" charset="0"/>
              <a:cs typeface="Arial" pitchFamily="34" charset="0"/>
            </a:endParaRPr>
          </a:p>
          <a:p>
            <a:endParaRPr lang="en-US" sz="3100" dirty="0" smtClean="0">
              <a:solidFill>
                <a:schemeClr val="bg1"/>
              </a:solidFill>
              <a:latin typeface="Arial" pitchFamily="34" charset="0"/>
              <a:cs typeface="Arial" pitchFamily="34" charset="0"/>
            </a:endParaRPr>
          </a:p>
          <a:p>
            <a:r>
              <a:rPr lang="en-US" sz="3100" dirty="0" smtClean="0">
                <a:solidFill>
                  <a:schemeClr val="bg1"/>
                </a:solidFill>
                <a:latin typeface="Arial" pitchFamily="34" charset="0"/>
                <a:cs typeface="Arial" pitchFamily="34" charset="0"/>
              </a:rPr>
              <a:t>Family Median Income information is based on American Survey Data 2009-2013 and units to be built is based on information provided by the housing developers to the MTA</a:t>
            </a:r>
            <a:endParaRPr lang="en-US" sz="31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1447800" y="193675"/>
          <a:ext cx="6248400" cy="6130925"/>
        </p:xfrm>
        <a:graphic>
          <a:graphicData uri="http://schemas.openxmlformats.org/drawingml/2006/chart">
            <c:chart xmlns:c="http://schemas.openxmlformats.org/drawingml/2006/chart" xmlns:r="http://schemas.openxmlformats.org/officeDocument/2006/relationships" r:id="rId3"/>
          </a:graphicData>
        </a:graphic>
      </p:graphicFrame>
      <p:sp>
        <p:nvSpPr>
          <p:cNvPr id="3" name="Footer Placeholder 3"/>
          <p:cNvSpPr>
            <a:spLocks noGrp="1"/>
          </p:cNvSpPr>
          <p:nvPr>
            <p:ph type="ftr" sz="quarter" idx="11"/>
          </p:nvPr>
        </p:nvSpPr>
        <p:spPr>
          <a:xfrm>
            <a:off x="2362200" y="6324601"/>
            <a:ext cx="5105400" cy="304800"/>
          </a:xfrm>
        </p:spPr>
        <p:txBody>
          <a:bodyPr/>
          <a:lstStyle/>
          <a:p>
            <a:r>
              <a:rPr lang="en-US" i="1" dirty="0" smtClean="0"/>
              <a:t>Prepared by Union de Vecinos with Data from ACS 2009-2013 and the MTA</a:t>
            </a:r>
            <a:endParaRPr lang="en-US" i="1" dirty="0"/>
          </a:p>
        </p:txBody>
      </p:sp>
      <p:pic>
        <p:nvPicPr>
          <p:cNvPr id="5" name="Picture 2"/>
          <p:cNvPicPr>
            <a:picLocks noChangeAspect="1" noChangeArrowheads="1"/>
          </p:cNvPicPr>
          <p:nvPr/>
        </p:nvPicPr>
        <p:blipFill>
          <a:blip r:embed="rId4" cstate="print"/>
          <a:srcRect/>
          <a:stretch>
            <a:fillRect/>
          </a:stretch>
        </p:blipFill>
        <p:spPr bwMode="auto">
          <a:xfrm>
            <a:off x="0" y="6444354"/>
            <a:ext cx="1752601" cy="41364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6019800"/>
            <a:ext cx="7924800" cy="646331"/>
          </a:xfrm>
          <a:prstGeom prst="rect">
            <a:avLst/>
          </a:prstGeom>
          <a:noFill/>
        </p:spPr>
        <p:txBody>
          <a:bodyPr wrap="square" rtlCol="0">
            <a:spAutoFit/>
          </a:bodyPr>
          <a:lstStyle/>
          <a:p>
            <a:r>
              <a:rPr lang="en-US" i="1" dirty="0" smtClean="0"/>
              <a:t>Note: The developers used LA County Area Median Income of $81,500 to determine how many  units and at what income levels they would build.</a:t>
            </a:r>
            <a:endParaRPr lang="en-US" i="1" dirty="0"/>
          </a:p>
        </p:txBody>
      </p:sp>
      <p:graphicFrame>
        <p:nvGraphicFramePr>
          <p:cNvPr id="5" name="Chart 4"/>
          <p:cNvGraphicFramePr/>
          <p:nvPr/>
        </p:nvGraphicFramePr>
        <p:xfrm>
          <a:off x="304800" y="304800"/>
          <a:ext cx="8382000" cy="5638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nvGraphicFramePr>
        <p:xfrm>
          <a:off x="228600" y="228600"/>
          <a:ext cx="8534400" cy="5867400"/>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2"/>
          <p:cNvPicPr>
            <a:picLocks noChangeAspect="1" noChangeArrowheads="1"/>
          </p:cNvPicPr>
          <p:nvPr/>
        </p:nvPicPr>
        <p:blipFill>
          <a:blip r:embed="rId3" cstate="print"/>
          <a:srcRect/>
          <a:stretch>
            <a:fillRect/>
          </a:stretch>
        </p:blipFill>
        <p:spPr bwMode="auto">
          <a:xfrm>
            <a:off x="0" y="6444354"/>
            <a:ext cx="1752601" cy="413646"/>
          </a:xfrm>
          <a:prstGeom prst="rect">
            <a:avLst/>
          </a:prstGeom>
          <a:noFill/>
          <a:ln w="9525">
            <a:noFill/>
            <a:miter lim="800000"/>
            <a:headEnd/>
            <a:tailEnd/>
          </a:ln>
        </p:spPr>
      </p:pic>
      <p:sp>
        <p:nvSpPr>
          <p:cNvPr id="5" name="Footer Placeholder 3"/>
          <p:cNvSpPr>
            <a:spLocks noGrp="1"/>
          </p:cNvSpPr>
          <p:nvPr>
            <p:ph type="ftr" sz="quarter" idx="11"/>
          </p:nvPr>
        </p:nvSpPr>
        <p:spPr>
          <a:xfrm>
            <a:off x="2362200" y="6324601"/>
            <a:ext cx="5105400" cy="304800"/>
          </a:xfrm>
        </p:spPr>
        <p:txBody>
          <a:bodyPr/>
          <a:lstStyle/>
          <a:p>
            <a:r>
              <a:rPr lang="en-US" i="1" dirty="0" smtClean="0"/>
              <a:t>Prepared by Union de Vecinos with Data from ACS 2009-2013 and the MTA</a:t>
            </a:r>
            <a:endParaRPr lang="en-US"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533400" y="381000"/>
          <a:ext cx="8229600" cy="5867400"/>
        </p:xfrm>
        <a:graphic>
          <a:graphicData uri="http://schemas.openxmlformats.org/drawingml/2006/chart">
            <c:chart xmlns:c="http://schemas.openxmlformats.org/drawingml/2006/chart" xmlns:r="http://schemas.openxmlformats.org/officeDocument/2006/relationships" r:id="rId2"/>
          </a:graphicData>
        </a:graphic>
      </p:graphicFrame>
      <p:sp>
        <p:nvSpPr>
          <p:cNvPr id="3" name="Footer Placeholder 3"/>
          <p:cNvSpPr>
            <a:spLocks noGrp="1"/>
          </p:cNvSpPr>
          <p:nvPr>
            <p:ph type="ftr" sz="quarter" idx="11"/>
          </p:nvPr>
        </p:nvSpPr>
        <p:spPr>
          <a:xfrm>
            <a:off x="2362200" y="6324601"/>
            <a:ext cx="5105400" cy="304800"/>
          </a:xfrm>
        </p:spPr>
        <p:txBody>
          <a:bodyPr/>
          <a:lstStyle/>
          <a:p>
            <a:r>
              <a:rPr lang="en-US" i="1" dirty="0" smtClean="0"/>
              <a:t>Prepared by Union de Vecinos with Data from ACS 2009-2013 and the MTA</a:t>
            </a:r>
            <a:endParaRPr lang="en-US" i="1" dirty="0"/>
          </a:p>
        </p:txBody>
      </p:sp>
      <p:pic>
        <p:nvPicPr>
          <p:cNvPr id="5" name="Picture 2"/>
          <p:cNvPicPr>
            <a:picLocks noChangeAspect="1" noChangeArrowheads="1"/>
          </p:cNvPicPr>
          <p:nvPr/>
        </p:nvPicPr>
        <p:blipFill>
          <a:blip r:embed="rId3" cstate="print"/>
          <a:srcRect/>
          <a:stretch>
            <a:fillRect/>
          </a:stretch>
        </p:blipFill>
        <p:spPr bwMode="auto">
          <a:xfrm>
            <a:off x="0" y="6248400"/>
            <a:ext cx="1752601" cy="41364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381000" y="228600"/>
            <a:ext cx="8153400" cy="707886"/>
          </a:xfrm>
          <a:prstGeom prst="rect">
            <a:avLst/>
          </a:prstGeom>
          <a:noFill/>
          <a:ln w="6350">
            <a:solidFill>
              <a:schemeClr val="bg1"/>
            </a:solidFill>
          </a:ln>
        </p:spPr>
        <p:txBody>
          <a:bodyPr wrap="square" rtlCol="0">
            <a:spAutoFit/>
          </a:bodyPr>
          <a:lstStyle/>
          <a:p>
            <a:pPr algn="ctr"/>
            <a:r>
              <a:rPr lang="en-US" sz="4000" dirty="0" smtClean="0">
                <a:solidFill>
                  <a:schemeClr val="bg1"/>
                </a:solidFill>
                <a:latin typeface="Arial" pitchFamily="34" charset="0"/>
                <a:cs typeface="Arial" pitchFamily="34" charset="0"/>
              </a:rPr>
              <a:t>Conclusions</a:t>
            </a:r>
            <a:endParaRPr lang="en-US" sz="4000" dirty="0">
              <a:solidFill>
                <a:schemeClr val="bg1"/>
              </a:solidFill>
              <a:latin typeface="Arial" pitchFamily="34" charset="0"/>
              <a:cs typeface="Arial" pitchFamily="34" charset="0"/>
            </a:endParaRPr>
          </a:p>
        </p:txBody>
      </p:sp>
      <p:sp>
        <p:nvSpPr>
          <p:cNvPr id="4" name="TextBox 3"/>
          <p:cNvSpPr txBox="1"/>
          <p:nvPr/>
        </p:nvSpPr>
        <p:spPr>
          <a:xfrm>
            <a:off x="381000" y="1219200"/>
            <a:ext cx="8382000" cy="4801314"/>
          </a:xfrm>
          <a:prstGeom prst="rect">
            <a:avLst/>
          </a:prstGeom>
          <a:noFill/>
        </p:spPr>
        <p:txBody>
          <a:bodyPr wrap="square" rtlCol="0">
            <a:spAutoFit/>
          </a:bodyPr>
          <a:lstStyle/>
          <a:p>
            <a:pPr marL="228600" indent="-228600">
              <a:buFont typeface="Arial" pitchFamily="34" charset="0"/>
              <a:buChar char="•"/>
            </a:pPr>
            <a:r>
              <a:rPr lang="en-US" dirty="0" smtClean="0">
                <a:solidFill>
                  <a:schemeClr val="bg1"/>
                </a:solidFill>
                <a:latin typeface="Arial" pitchFamily="34" charset="0"/>
                <a:cs typeface="Arial" pitchFamily="34" charset="0"/>
              </a:rPr>
              <a:t> 2/3rds of the proposed housing will be for those who make above the median family income in Boyle Heights and only 1/3 for those who make below.</a:t>
            </a:r>
          </a:p>
          <a:p>
            <a:pPr marL="228600" indent="-228600">
              <a:buFont typeface="Arial" pitchFamily="34" charset="0"/>
              <a:buChar char="•"/>
            </a:pPr>
            <a:endParaRPr lang="en-US" dirty="0" smtClean="0">
              <a:solidFill>
                <a:schemeClr val="bg1"/>
              </a:solidFill>
              <a:latin typeface="Arial" pitchFamily="34" charset="0"/>
              <a:cs typeface="Arial" pitchFamily="34" charset="0"/>
            </a:endParaRPr>
          </a:p>
          <a:p>
            <a:pPr marL="228600" indent="-228600">
              <a:buFont typeface="Arial" pitchFamily="34" charset="0"/>
              <a:buChar char="•"/>
            </a:pPr>
            <a:r>
              <a:rPr lang="en-US" dirty="0" smtClean="0">
                <a:solidFill>
                  <a:schemeClr val="bg1"/>
                </a:solidFill>
                <a:latin typeface="Arial" pitchFamily="34" charset="0"/>
                <a:cs typeface="Arial" pitchFamily="34" charset="0"/>
              </a:rPr>
              <a:t>There are 9,749 families who make $35,000 or less but only 102 units will be built for them. However 178 units will be built for 3,049 families who make between $35,000 and $50,000.  Fewer housing will be built for those at lower income levels and more housing will be built for those at higher income levels.  This should be reversed to truly reflect and address the need in Boyle Heights. </a:t>
            </a:r>
          </a:p>
          <a:p>
            <a:pPr marL="228600" indent="-228600">
              <a:buFont typeface="Arial" pitchFamily="34" charset="0"/>
              <a:buChar char="•"/>
            </a:pPr>
            <a:endParaRPr lang="en-US" dirty="0" smtClean="0">
              <a:solidFill>
                <a:schemeClr val="bg1"/>
              </a:solidFill>
              <a:latin typeface="Arial" pitchFamily="34" charset="0"/>
              <a:cs typeface="Arial" pitchFamily="34" charset="0"/>
            </a:endParaRPr>
          </a:p>
          <a:p>
            <a:pPr marL="228600" indent="-228600">
              <a:buFont typeface="Arial" pitchFamily="34" charset="0"/>
              <a:buChar char="•"/>
            </a:pPr>
            <a:r>
              <a:rPr lang="en-US" dirty="0" smtClean="0">
                <a:solidFill>
                  <a:schemeClr val="bg1"/>
                </a:solidFill>
                <a:latin typeface="Arial" pitchFamily="34" charset="0"/>
                <a:cs typeface="Arial" pitchFamily="34" charset="0"/>
              </a:rPr>
              <a:t>The starting point for calculating who can qualify for the new housing is based on LA County Area Median Income of $81,500.  Developers should use the median family income of the local neighborhood so that more people can qualify in low income communities</a:t>
            </a:r>
          </a:p>
          <a:p>
            <a:pPr marL="228600" indent="-228600">
              <a:buFont typeface="Arial" pitchFamily="34" charset="0"/>
              <a:buChar char="•"/>
            </a:pPr>
            <a:endParaRPr lang="en-US" dirty="0" smtClean="0">
              <a:solidFill>
                <a:schemeClr val="bg1"/>
              </a:solidFill>
              <a:latin typeface="Arial" pitchFamily="34" charset="0"/>
              <a:cs typeface="Arial" pitchFamily="34" charset="0"/>
            </a:endParaRPr>
          </a:p>
          <a:p>
            <a:pPr marL="228600" indent="-228600">
              <a:buFont typeface="Arial" pitchFamily="34" charset="0"/>
              <a:buChar char="•"/>
            </a:pPr>
            <a:r>
              <a:rPr lang="en-US" dirty="0" smtClean="0">
                <a:solidFill>
                  <a:schemeClr val="bg1"/>
                </a:solidFill>
                <a:latin typeface="Arial" pitchFamily="34" charset="0"/>
                <a:cs typeface="Arial" pitchFamily="34" charset="0"/>
              </a:rPr>
              <a:t>Developers and the MTA should seek out and take the time to seek out various sources of unrestricted funds that will allow for the developer to build more housing at lower income levels.</a:t>
            </a:r>
            <a:endParaRPr lang="en-US"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533400" y="457200"/>
          <a:ext cx="8077200" cy="5943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683</TotalTime>
  <Words>476</Words>
  <Application>Microsoft Office PowerPoint</Application>
  <PresentationFormat>On-screen Show (4:3)</PresentationFormat>
  <Paragraphs>41</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Union de Vecinos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Elizabeth</dc:creator>
  <cp:lastModifiedBy>Fed Intern</cp:lastModifiedBy>
  <cp:revision>53</cp:revision>
  <cp:lastPrinted>2015-09-16T06:34:35Z</cp:lastPrinted>
  <dcterms:created xsi:type="dcterms:W3CDTF">2015-04-23T17:28:05Z</dcterms:created>
  <dcterms:modified xsi:type="dcterms:W3CDTF">2015-09-16T19:09:33Z</dcterms:modified>
</cp:coreProperties>
</file>